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908" r:id="rId2"/>
    <p:sldId id="821" r:id="rId3"/>
    <p:sldId id="819" r:id="rId4"/>
    <p:sldId id="820" r:id="rId5"/>
    <p:sldId id="782" r:id="rId6"/>
    <p:sldId id="783" r:id="rId7"/>
    <p:sldId id="766" r:id="rId8"/>
    <p:sldId id="739" r:id="rId9"/>
    <p:sldId id="740" r:id="rId10"/>
    <p:sldId id="741" r:id="rId11"/>
    <p:sldId id="900" r:id="rId12"/>
    <p:sldId id="901" r:id="rId13"/>
    <p:sldId id="902" r:id="rId14"/>
    <p:sldId id="903" r:id="rId15"/>
    <p:sldId id="904" r:id="rId16"/>
    <p:sldId id="905" r:id="rId17"/>
    <p:sldId id="906" r:id="rId18"/>
    <p:sldId id="907" r:id="rId19"/>
    <p:sldId id="899" r:id="rId20"/>
    <p:sldId id="742" r:id="rId21"/>
    <p:sldId id="832" r:id="rId22"/>
    <p:sldId id="834" r:id="rId23"/>
    <p:sldId id="853" r:id="rId24"/>
    <p:sldId id="833" r:id="rId25"/>
    <p:sldId id="743" r:id="rId26"/>
    <p:sldId id="744" r:id="rId27"/>
    <p:sldId id="845" r:id="rId28"/>
    <p:sldId id="869" r:id="rId29"/>
    <p:sldId id="870" r:id="rId30"/>
    <p:sldId id="909" r:id="rId31"/>
    <p:sldId id="846" r:id="rId32"/>
    <p:sldId id="758" r:id="rId33"/>
    <p:sldId id="847" r:id="rId34"/>
    <p:sldId id="854" r:id="rId35"/>
    <p:sldId id="759" r:id="rId36"/>
    <p:sldId id="745" r:id="rId37"/>
    <p:sldId id="848" r:id="rId38"/>
    <p:sldId id="767" r:id="rId39"/>
  </p:sldIdLst>
  <p:sldSz cx="9144000" cy="6858000" type="screen4x3"/>
  <p:notesSz cx="6797675" cy="9926638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200" i="1" kern="1200">
        <a:solidFill>
          <a:schemeClr val="bg1"/>
        </a:solidFill>
        <a:latin typeface="Myriad Web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000"/>
    <a:srgbClr val="FFCCFF"/>
    <a:srgbClr val="5F5F5F"/>
    <a:srgbClr val="808080"/>
    <a:srgbClr val="B2B2B2"/>
    <a:srgbClr val="DDDDDD"/>
    <a:srgbClr val="A50021"/>
    <a:srgbClr val="FF66FF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127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5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F9E91C3-9C70-D144-96C8-A034371881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F89412D-9585-A144-B618-02E869506D3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660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11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fld id="{5B754F9A-DE7D-1F4D-A233-3C57CDADFCC6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98525" y="769938"/>
            <a:ext cx="4933950" cy="3700462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8213" y="4705350"/>
            <a:ext cx="4927600" cy="447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12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13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14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15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16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17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70B47E-AA18-B148-A454-7D1852D64A23}" type="slidenum">
              <a:rPr lang="en-GB"/>
              <a:pPr/>
              <a:t>18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235448" y="744325"/>
            <a:ext cx="2327867" cy="37239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79609" y="4715630"/>
            <a:ext cx="5440045" cy="456161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fld id="{4EE8EC06-5F23-FC40-8857-C8544E27EF6C}" type="slidenum">
              <a:rPr lang="en-GB" sz="1200" i="0">
                <a:solidFill>
                  <a:schemeClr val="tx1"/>
                </a:solidFill>
                <a:latin typeface="Arial" charset="0"/>
              </a:rPr>
              <a:pPr eaLnBrk="1" hangingPunct="1"/>
              <a:t>28</a:t>
            </a:fld>
            <a:endParaRPr lang="en-GB" sz="1200" i="0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79598-45C4-4042-A457-F1DD431BC6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17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85CEC-1161-7740-A1A1-62FCFD1242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18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11243-7BEC-D343-B9F1-D86630B480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49F84-18A4-D243-94C1-B9353B83FA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31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0533A-2A76-064B-A775-B2E2201133D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020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0B556-7BC5-E54B-86D6-7D6FC26B854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20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5BB91-1AF6-294A-876F-0D6B7B0A39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7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E528F-CB05-C544-8CE3-4ADE9DB905A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2BB49A-6859-BC43-8B9E-B5056E2E43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87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F4B48-EE9B-474D-9FA2-D40CCAA285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09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4907A-E0B0-7C43-828F-2A622A9DED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2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 smtClean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8340E9D-CAB7-904A-865F-CF0378E0EDF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wmf"/><Relationship Id="rId5" Type="http://schemas.openxmlformats.org/officeDocument/2006/relationships/image" Target="../media/image6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wmf"/><Relationship Id="rId5" Type="http://schemas.openxmlformats.org/officeDocument/2006/relationships/image" Target="../media/image6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wmf"/><Relationship Id="rId5" Type="http://schemas.openxmlformats.org/officeDocument/2006/relationships/image" Target="../media/image6.w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39941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39946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7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8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9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0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1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2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3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54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39955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39956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39957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8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39959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39960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39961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39962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353337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9158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9159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9212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9214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5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6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7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8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9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0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1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13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9160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9199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9201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2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5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7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8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9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0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1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00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9161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9187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9189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0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3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4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5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6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7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8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88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9162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9174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9176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7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0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1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2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3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4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5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6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75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9163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9164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9166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7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0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1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2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3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65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9157" name="Rectangle 70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92139" y="369240"/>
            <a:ext cx="77962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Detour</a:t>
            </a:r>
          </a:p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Goals are not intentions</a:t>
            </a:r>
            <a:endParaRPr lang="en-US" i="0" dirty="0">
              <a:effectLst>
                <a:glow rad="101600">
                  <a:schemeClr val="tx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83675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636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5710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2" name="Curved Connector 11"/>
          <p:cNvCxnSpPr>
            <a:stCxn id="2" idx="0"/>
            <a:endCxn id="6" idx="2"/>
          </p:cNvCxnSpPr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75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111930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7" name="Curved Connector 16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655111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 flipV="1">
            <a:off x="-108521" y="-99392"/>
            <a:ext cx="4680521" cy="1765294"/>
          </a:xfrm>
          <a:prstGeom prst="roundRect">
            <a:avLst>
              <a:gd name="adj" fmla="val 8709"/>
            </a:avLst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cxnSp>
        <p:nvCxnSpPr>
          <p:cNvPr id="18" name="Curved Connector 17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 flipV="1">
            <a:off x="35497" y="116632"/>
            <a:ext cx="4392487" cy="1549270"/>
          </a:xfrm>
          <a:prstGeom prst="roundRect">
            <a:avLst>
              <a:gd name="adj" fmla="val 8709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 in the past, actions of this type have caused outcomes of this type; (ii) this action happens now in part because 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</a:t>
            </a:r>
            <a:r>
              <a:rPr lang="en-US" i="0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.</a:t>
            </a:r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1637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592138" y="1033463"/>
            <a:ext cx="7292975" cy="77162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What is the relation between an action and the goal (or goals) to which it is directed?</a:t>
            </a:r>
            <a:endParaRPr lang="en-US" i="0" dirty="0"/>
          </a:p>
        </p:txBody>
      </p:sp>
      <p:sp>
        <p:nvSpPr>
          <p:cNvPr id="4" name="Oval 3"/>
          <p:cNvSpPr/>
          <p:nvPr/>
        </p:nvSpPr>
        <p:spPr bwMode="auto">
          <a:xfrm>
            <a:off x="755576" y="292494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act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580112" y="184482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60232" y="2708920"/>
            <a:ext cx="1008112" cy="1008112"/>
          </a:xfrm>
          <a:prstGeom prst="ellipse">
            <a:avLst/>
          </a:prstGeom>
          <a:solidFill>
            <a:schemeClr val="tx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444500">
              <a:schemeClr val="bg1"/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868144" y="3789040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36096" y="5085184"/>
            <a:ext cx="1008112" cy="1008112"/>
          </a:xfrm>
          <a:prstGeom prst="ellipse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ts val="3400"/>
              </a:lnSpc>
              <a:spcBef>
                <a:spcPts val="12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yriad Web" charset="0"/>
              </a:rPr>
              <a:t>out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cxnSp>
        <p:nvCxnSpPr>
          <p:cNvPr id="14" name="Curved Connector 13"/>
          <p:cNvCxnSpPr>
            <a:stCxn id="15" idx="0"/>
          </p:cNvCxnSpPr>
          <p:nvPr/>
        </p:nvCxnSpPr>
        <p:spPr bwMode="auto">
          <a:xfrm rot="15868923" flipH="1">
            <a:off x="4527243" y="1093306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>
            <a:glow rad="50800">
              <a:srgbClr val="0F3B00">
                <a:alpha val="75000"/>
              </a:srgbClr>
            </a:glow>
          </a:effectLst>
        </p:spPr>
      </p:cxnSp>
      <p:cxnSp>
        <p:nvCxnSpPr>
          <p:cNvPr id="16" name="Curved Connector 15"/>
          <p:cNvCxnSpPr>
            <a:stCxn id="15" idx="0"/>
          </p:cNvCxnSpPr>
          <p:nvPr/>
        </p:nvCxnSpPr>
        <p:spPr bwMode="auto">
          <a:xfrm rot="5068923">
            <a:off x="2187942" y="1869287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 flipV="1">
            <a:off x="-108521" y="-99392"/>
            <a:ext cx="4680521" cy="1765294"/>
          </a:xfrm>
          <a:prstGeom prst="roundRect">
            <a:avLst>
              <a:gd name="adj" fmla="val 8709"/>
            </a:avLst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cxnSp>
        <p:nvCxnSpPr>
          <p:cNvPr id="18" name="Curved Connector 17"/>
          <p:cNvCxnSpPr/>
          <p:nvPr/>
        </p:nvCxnSpPr>
        <p:spPr bwMode="auto">
          <a:xfrm rot="5400000" flipH="1" flipV="1">
            <a:off x="4572000" y="2204864"/>
            <a:ext cx="1080120" cy="3096344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>
            <a:glow rad="50800">
              <a:srgbClr val="0F3B00">
                <a:alpha val="34000"/>
              </a:srgbClr>
            </a:glow>
          </a:effectLst>
        </p:spPr>
      </p:cxnSp>
      <p:sp>
        <p:nvSpPr>
          <p:cNvPr id="2" name="Rounded Rectangle 1"/>
          <p:cNvSpPr/>
          <p:nvPr/>
        </p:nvSpPr>
        <p:spPr bwMode="auto">
          <a:xfrm>
            <a:off x="2267744" y="4293096"/>
            <a:ext cx="2592288" cy="864096"/>
          </a:xfrm>
          <a:prstGeom prst="roundRect">
            <a:avLst/>
          </a:prstGeom>
          <a:solidFill>
            <a:srgbClr val="FFFFFF">
              <a:alpha val="34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intention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 or other goal-state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cxnSp>
        <p:nvCxnSpPr>
          <p:cNvPr id="10" name="Curved Connector 9"/>
          <p:cNvCxnSpPr>
            <a:stCxn id="2" idx="0"/>
            <a:endCxn id="4" idx="6"/>
          </p:cNvCxnSpPr>
          <p:nvPr/>
        </p:nvCxnSpPr>
        <p:spPr bwMode="auto">
          <a:xfrm rot="16200000" flipV="1">
            <a:off x="2231740" y="2960948"/>
            <a:ext cx="864096" cy="1800200"/>
          </a:xfrm>
          <a:prstGeom prst="curvedConnector2">
            <a:avLst/>
          </a:prstGeom>
          <a:solidFill>
            <a:srgbClr val="00B8FF"/>
          </a:solidFill>
          <a:ln w="38100" cap="flat" cmpd="sng" algn="ctr">
            <a:solidFill>
              <a:srgbClr val="FFFFFF">
                <a:alpha val="34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 rot="21268923" flipV="1">
            <a:off x="2136684" y="1390696"/>
            <a:ext cx="2592288" cy="864096"/>
          </a:xfrm>
          <a:prstGeom prst="roundRect">
            <a:avLst/>
          </a:prstGeom>
          <a:solidFill>
            <a:srgbClr val="FFFF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254000">
              <a:schemeClr val="tx1">
                <a:alpha val="75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yriad Web" charset="0"/>
              </a:rPr>
              <a:t>teleological function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Web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 flipV="1">
            <a:off x="35497" y="116632"/>
            <a:ext cx="4392487" cy="1549270"/>
          </a:xfrm>
          <a:prstGeom prst="roundRect">
            <a:avLst>
              <a:gd name="adj" fmla="val 8709"/>
            </a:avLst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 in the past, actions of this type have caused outcomes of this type; (ii) this action happens now in part because (</a:t>
            </a:r>
            <a:r>
              <a:rPr lang="en-US" i="0" dirty="0" err="1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i</a:t>
            </a:r>
            <a:r>
              <a:rPr lang="en-US" i="0" dirty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)</a:t>
            </a:r>
            <a:r>
              <a:rPr lang="en-US" i="0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50000"/>
                    </a:schemeClr>
                  </a:glow>
                </a:effectLst>
              </a:rPr>
              <a:t>.</a:t>
            </a:r>
            <a:endParaRPr lang="en-US" i="0" dirty="0">
              <a:solidFill>
                <a:schemeClr val="tx2"/>
              </a:solidFill>
              <a:effectLst>
                <a:glow rad="101600">
                  <a:schemeClr val="bg1">
                    <a:alpha val="50000"/>
                  </a:schemeClr>
                </a:glow>
              </a:effectLst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F3B00">
              <a:alpha val="6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1456234" y="5013176"/>
            <a:ext cx="5708054" cy="771623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>
            <a:glow rad="508000">
              <a:schemeClr val="tx1">
                <a:alpha val="75000"/>
              </a:schemeClr>
            </a:glo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It is possible to represent goal-directed actions without representing intentions.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797618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717973" y="3212466"/>
            <a:ext cx="5708054" cy="433068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>
            <a:glow rad="508000">
              <a:schemeClr val="tx1">
                <a:alpha val="75000"/>
              </a:schemeClr>
            </a:glow>
          </a:effectLst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i="0" dirty="0" smtClean="0"/>
              <a:t>End Detour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1328458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9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9156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9158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9159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9212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9214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5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6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7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8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9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0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21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13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9160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9199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9201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2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4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5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7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8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09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0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211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200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9161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9187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9189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0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1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2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3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4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5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6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7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98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88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9162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9174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9176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7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8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9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0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1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2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3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4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5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86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75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9163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9164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9166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7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8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69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0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1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2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173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165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9157" name="Rectangle 70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61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0964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0966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0967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0968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0969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0970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1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2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3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4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5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6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7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0978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0979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0980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0981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4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2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0983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0984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0985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0986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0987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0988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0989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0990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017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017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0182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83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0184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018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0186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0239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024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3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4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5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6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7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48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40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0187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0226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022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9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0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2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4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5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6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7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38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27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0188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0214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021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7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8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9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0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1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2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3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4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25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15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0189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0201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0203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4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5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6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7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8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9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0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1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2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13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202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0190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0191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0193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4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5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6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7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8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199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200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0192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077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120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205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1206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1208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0778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1211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1264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1266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7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8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9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0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1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2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73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65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1212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1251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1253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4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5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6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7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8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9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0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1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2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63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52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1213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1239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1241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2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3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4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5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6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7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8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49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50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40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1214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1226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1228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9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0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1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2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3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4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5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6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7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38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27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1215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1216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1218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19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0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1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2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3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4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225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1217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51209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281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2229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2230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2232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282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2238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2291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2293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5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6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7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8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9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300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92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2239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2278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228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1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2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4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5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6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7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8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89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90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79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2240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2266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2268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9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0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1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2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3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4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5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6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77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67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2241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2253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2255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6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7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8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9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0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1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2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3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4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65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54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2242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2243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2245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6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7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8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49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0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1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252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244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52233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  <p:sp>
        <p:nvSpPr>
          <p:cNvPr id="802892" name="Rectangle 76"/>
          <p:cNvSpPr>
            <a:spLocks noChangeArrowheads="1"/>
          </p:cNvSpPr>
          <p:nvPr/>
        </p:nvSpPr>
        <p:spPr bwMode="auto">
          <a:xfrm>
            <a:off x="0" y="6937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02893" name="Rectangle 77"/>
          <p:cNvSpPr>
            <a:spLocks noChangeArrowheads="1"/>
          </p:cNvSpPr>
          <p:nvPr/>
        </p:nvSpPr>
        <p:spPr bwMode="auto">
          <a:xfrm flipH="1" flipV="1">
            <a:off x="0" y="3500438"/>
            <a:ext cx="91440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pic>
        <p:nvPicPr>
          <p:cNvPr id="52236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2819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3254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3256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2826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3264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3317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3319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0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1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3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4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5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26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18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3265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3304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3306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7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8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9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0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1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2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3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4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5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16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305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3266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3292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3294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5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6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7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8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9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0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1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2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303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93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3267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3279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3281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2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3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4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5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6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7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8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89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0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91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80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3268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3269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3271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2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3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4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5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6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7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278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3270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53257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  <p:sp>
        <p:nvSpPr>
          <p:cNvPr id="802892" name="Rectangle 76"/>
          <p:cNvSpPr>
            <a:spLocks noChangeArrowheads="1"/>
          </p:cNvSpPr>
          <p:nvPr/>
        </p:nvSpPr>
        <p:spPr bwMode="auto">
          <a:xfrm>
            <a:off x="0" y="6937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02893" name="Rectangle 77"/>
          <p:cNvSpPr>
            <a:spLocks noChangeArrowheads="1"/>
          </p:cNvSpPr>
          <p:nvPr/>
        </p:nvSpPr>
        <p:spPr bwMode="auto">
          <a:xfrm flipH="1" flipV="1">
            <a:off x="0" y="3500438"/>
            <a:ext cx="91440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pic>
        <p:nvPicPr>
          <p:cNvPr id="53260" name="Picture 7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773238"/>
            <a:ext cx="354171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61" name="Rectangle 2"/>
          <p:cNvSpPr>
            <a:spLocks noChangeArrowheads="1"/>
          </p:cNvSpPr>
          <p:nvPr/>
        </p:nvSpPr>
        <p:spPr bwMode="auto">
          <a:xfrm rot="-60000">
            <a:off x="458788" y="2533650"/>
            <a:ext cx="554037" cy="360363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262" name="Text Box 75"/>
          <p:cNvSpPr txBox="1">
            <a:spLocks noChangeArrowheads="1"/>
          </p:cNvSpPr>
          <p:nvPr/>
        </p:nvSpPr>
        <p:spPr bwMode="auto">
          <a:xfrm>
            <a:off x="323850" y="1728788"/>
            <a:ext cx="3887788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children could … think about what the other person saw rather than what they saw</a:t>
            </a:r>
            <a:r>
              <a:rPr lang="ja-JP" altLang="en-GB" i="0"/>
              <a:t>”</a:t>
            </a:r>
            <a:r>
              <a:rPr lang="en-GB" altLang="ja-JP" i="0"/>
              <a:t> </a:t>
            </a:r>
          </a:p>
          <a:p>
            <a:pPr algn="r" eaLnBrk="1" hangingPunct="1"/>
            <a:r>
              <a:rPr lang="en-GB" sz="1600" i="0"/>
              <a:t>(Flavell, Shipstead &amp; Croft 1978: 1210)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179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427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468313" y="2852738"/>
            <a:ext cx="3382962" cy="1584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277" name="Text Box 6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4278" name="Line 7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4280" name="Group 9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01802" name="AutoShape 10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4282" name="Group 11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4335" name="Group 12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4337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8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9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0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1" name="Oval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2" name="AutoShape 1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3" name="AutoShape 19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44" name="Freeform 20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36" name="Text Box 21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4283" name="Group 22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4322" name="Group 23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4324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5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6" name="Oval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7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8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9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0" name="Oval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1" name="AutoShape 3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2" name="AutoShape 3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3" name="Freeform 33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34" name="AutoShape 34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23" name="Text Box 35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4284" name="Group 36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4310" name="Group 37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4312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3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4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5" name="AutoShap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6" name="Oval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7" name="AutoShape 4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8" name="AutoShap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19" name="AutoShape 45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0" name="Rectangle 46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21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311" name="Text Box 48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4285" name="Group 49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4297" name="Group 50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4299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0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1" name="Oval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2" name="AutoShape 5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3" name="Oval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4" name="AutoShape 5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5" name="AutoShap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6" name="AutoShape 5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7" name="Rectangle 59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8" name="Oval 60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309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298" name="Text Box 62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4286" name="Group 63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4287" name="Group 64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4289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0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1" name="Oval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2" name="AutoShape 68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3" name="Oval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4" name="AutoShape 7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5" name="AutoShape 71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296" name="AutoShape 72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288" name="Text Box 73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120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2:</a:t>
            </a:r>
            <a:r>
              <a:rPr lang="en-GB" i="0" dirty="0"/>
              <a:t> 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5301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4140200" y="1700213"/>
            <a:ext cx="4824413" cy="29527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55303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120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5305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5358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5360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1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3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4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5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6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67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59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5306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5345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5347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0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3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4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5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6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57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46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5307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5333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5335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6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7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8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9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0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1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2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44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34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5308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5320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5322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3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4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5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6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7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8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29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0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1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3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21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5309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5310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5312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3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4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5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6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7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8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319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311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222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5632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56324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56325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6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56327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223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56329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56382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56384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5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6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7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8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9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90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91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83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56330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56369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56371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2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3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4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5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6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7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8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79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0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81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70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56331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56357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56359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0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1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2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3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4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5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6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7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68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58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56332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56344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56346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7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8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9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0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1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2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3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4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5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56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45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56333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56334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56336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7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8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39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0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1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2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343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6335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5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  <p:pic>
        <p:nvPicPr>
          <p:cNvPr id="57346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4" t="68932" r="11240" b="9349"/>
          <a:stretch>
            <a:fillRect/>
          </a:stretch>
        </p:blipFill>
        <p:spPr bwMode="auto">
          <a:xfrm>
            <a:off x="4038600" y="2362200"/>
            <a:ext cx="5105400" cy="4495800"/>
          </a:xfrm>
          <a:prstGeom prst="rect">
            <a:avLst/>
          </a:prstGeom>
          <a:noFill/>
          <a:ln>
            <a:noFill/>
          </a:ln>
          <a:effectLst>
            <a:glow rad="406400">
              <a:schemeClr val="bg1"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/>
          <a:stretch>
            <a:fillRect/>
          </a:stretch>
        </p:blipFill>
        <p:spPr bwMode="auto">
          <a:xfrm>
            <a:off x="0" y="0"/>
            <a:ext cx="9324975" cy="696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Text Box 7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1991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1992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1993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1994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5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6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7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8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9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0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1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002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2003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2004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2005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2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6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2007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2008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2009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2010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2011" name="AutoShape 28"/>
          <p:cNvSpPr>
            <a:spLocks noChangeArrowheads="1"/>
          </p:cNvSpPr>
          <p:nvPr/>
        </p:nvSpPr>
        <p:spPr bwMode="auto">
          <a:xfrm>
            <a:off x="5564188" y="2943225"/>
            <a:ext cx="3295650" cy="5032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sequential probabilities</a:t>
            </a:r>
          </a:p>
        </p:txBody>
      </p:sp>
      <p:grpSp>
        <p:nvGrpSpPr>
          <p:cNvPr id="42012" name="Group 29"/>
          <p:cNvGrpSpPr>
            <a:grpSpLocks/>
          </p:cNvGrpSpPr>
          <p:nvPr/>
        </p:nvGrpSpPr>
        <p:grpSpPr bwMode="auto">
          <a:xfrm>
            <a:off x="5508625" y="2852738"/>
            <a:ext cx="39688" cy="576262"/>
            <a:chOff x="3470" y="1797"/>
            <a:chExt cx="25" cy="363"/>
          </a:xfrm>
        </p:grpSpPr>
        <p:sp>
          <p:nvSpPr>
            <p:cNvPr id="42017" name="Line 30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8" name="Line 31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2013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2014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2015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16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6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246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2471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656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2477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2530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2532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3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5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6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7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8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9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31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2478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2517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251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1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2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4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5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6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7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8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9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18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2479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2505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2507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8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9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0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1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2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3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4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5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6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06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2480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2492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2494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5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6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7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8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9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0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1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2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3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4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93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2481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2482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2484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5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6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7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8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9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0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1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83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2472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3" name="Text Box 75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2475" name="Picture 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3886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9432925" cy="703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2" name="Text Box 4"/>
          <p:cNvSpPr txBox="1">
            <a:spLocks noChangeArrowheads="1"/>
          </p:cNvSpPr>
          <p:nvPr/>
        </p:nvSpPr>
        <p:spPr bwMode="auto">
          <a:xfrm>
            <a:off x="6967538" y="652462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>
                <a:solidFill>
                  <a:schemeClr val="tx1"/>
                </a:solidFill>
              </a:rPr>
              <a:t>source: </a:t>
            </a:r>
            <a:r>
              <a:rPr lang="en-GB" sz="1000" i="0">
                <a:solidFill>
                  <a:schemeClr val="tx1"/>
                </a:solidFill>
              </a:rPr>
              <a:t>Liszkowski et al (2008)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63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246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246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246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470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2471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6569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2477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2530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2532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3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4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5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6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7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8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39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31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2478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2517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2519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0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1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2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3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4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5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6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7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8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29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18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2479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2505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2507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8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9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0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1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2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3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4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5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16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506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2480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2492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2494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5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6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7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8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9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0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1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2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3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504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93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2481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2482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2484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5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6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7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8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89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0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2491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2483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2472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3" name="Text Box 75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2474" name="Picture 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5" name="Picture 7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7740352" y="4653136"/>
            <a:ext cx="360040" cy="144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1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yriad Web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3492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3493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494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3495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3504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3557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3559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0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1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3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4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5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66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58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3505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3544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3546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7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8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9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0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1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2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3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4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5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56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45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3506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3532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3534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5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6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7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8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9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0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1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2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43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33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3507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3519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352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2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3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4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5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6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7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8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29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0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31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20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3508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3509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3511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2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3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4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5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6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7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3518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3510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3496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7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3498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9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0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64516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goal</a:t>
            </a:r>
            <a:r>
              <a:rPr lang="en-GB" altLang="ja-JP" i="0" dirty="0"/>
              <a:t>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4517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4518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4519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6137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4530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4583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4585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6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7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8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9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0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1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92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84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4531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4570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4572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3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5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6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7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8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79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0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1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82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71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4532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4558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4560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1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2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3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4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5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6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7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8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69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59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4533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4545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4547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8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9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0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1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2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3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4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5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6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57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46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4534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4535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4537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8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39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0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1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2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3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4544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4536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pic>
        <p:nvPicPr>
          <p:cNvPr id="64520" name="Picture 7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420938"/>
            <a:ext cx="3130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1" name="Text Box 74"/>
          <p:cNvSpPr txBox="1">
            <a:spLocks noChangeArrowheads="1"/>
          </p:cNvSpPr>
          <p:nvPr/>
        </p:nvSpPr>
        <p:spPr bwMode="auto">
          <a:xfrm>
            <a:off x="6967538" y="5108575"/>
            <a:ext cx="17811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GB" sz="1000"/>
              <a:t>source: </a:t>
            </a:r>
            <a:r>
              <a:rPr lang="en-GB" sz="1000" i="0"/>
              <a:t>Liszkowski et al (2008)</a:t>
            </a:r>
          </a:p>
        </p:txBody>
      </p:sp>
      <p:pic>
        <p:nvPicPr>
          <p:cNvPr id="64522" name="Picture 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2" t="19841" r="14894" b="11349"/>
          <a:stretch>
            <a:fillRect/>
          </a:stretch>
        </p:blipFill>
        <p:spPr bwMode="auto">
          <a:xfrm>
            <a:off x="7380288" y="5411788"/>
            <a:ext cx="13335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3" name="Picture 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3" t="14087" r="12289" b="9415"/>
          <a:stretch>
            <a:fillRect/>
          </a:stretch>
        </p:blipFill>
        <p:spPr bwMode="auto">
          <a:xfrm>
            <a:off x="5795963" y="5418138"/>
            <a:ext cx="138271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4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  <p:sp>
        <p:nvSpPr>
          <p:cNvPr id="816206" name="Rectangle 78"/>
          <p:cNvSpPr>
            <a:spLocks noChangeArrowheads="1"/>
          </p:cNvSpPr>
          <p:nvPr/>
        </p:nvSpPr>
        <p:spPr bwMode="auto">
          <a:xfrm>
            <a:off x="0" y="1773238"/>
            <a:ext cx="4211638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816207" name="Rectangle 79"/>
          <p:cNvSpPr>
            <a:spLocks noChangeArrowheads="1"/>
          </p:cNvSpPr>
          <p:nvPr/>
        </p:nvSpPr>
        <p:spPr bwMode="auto">
          <a:xfrm flipH="1" flipV="1">
            <a:off x="0" y="4579938"/>
            <a:ext cx="5435600" cy="1079500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4527" name="Rectangle 2"/>
          <p:cNvSpPr>
            <a:spLocks noChangeArrowheads="1"/>
          </p:cNvSpPr>
          <p:nvPr/>
        </p:nvSpPr>
        <p:spPr bwMode="auto">
          <a:xfrm rot="-60000">
            <a:off x="2513013" y="3932238"/>
            <a:ext cx="1296987" cy="360362"/>
          </a:xfrm>
          <a:prstGeom prst="rect">
            <a:avLst/>
          </a:prstGeom>
          <a:solidFill>
            <a:srgbClr val="FF66FF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528" name="Text Box 77"/>
          <p:cNvSpPr txBox="1">
            <a:spLocks noChangeArrowheads="1"/>
          </p:cNvSpPr>
          <p:nvPr/>
        </p:nvSpPr>
        <p:spPr bwMode="auto">
          <a:xfrm>
            <a:off x="323850" y="2808288"/>
            <a:ext cx="4176713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561" tIns="93282" rIns="186561" bIns="93282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GB" i="0"/>
              <a:t>“</a:t>
            </a:r>
            <a:r>
              <a:rPr lang="en-GB" altLang="ja-JP" i="0"/>
              <a:t>Helping by informing inextricably involves … an understanding of others</a:t>
            </a:r>
            <a:r>
              <a:rPr lang="ja-JP" altLang="en-GB" i="0"/>
              <a:t>’</a:t>
            </a:r>
            <a:r>
              <a:rPr lang="en-GB" altLang="ja-JP" i="0"/>
              <a:t> goals and … of others</a:t>
            </a:r>
            <a:r>
              <a:rPr lang="ja-JP" altLang="en-GB" i="0"/>
              <a:t>’</a:t>
            </a:r>
            <a:r>
              <a:rPr lang="en-GB" altLang="ja-JP" i="0"/>
              <a:t> ignorance.</a:t>
            </a:r>
            <a:r>
              <a:rPr lang="ja-JP" altLang="en-GB" i="0"/>
              <a:t>”</a:t>
            </a:r>
            <a:endParaRPr lang="en-GB" altLang="ja-JP" i="0"/>
          </a:p>
          <a:p>
            <a:pPr algn="r" eaLnBrk="1" hangingPunct="1"/>
            <a:r>
              <a:rPr lang="en-GB" sz="1400" i="0"/>
              <a:t>(Liszkowski, Carpenter &amp; Tomasello 2008: 738-9)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758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5540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3:</a:t>
            </a:r>
            <a:r>
              <a:rPr lang="en-GB" i="0" dirty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5541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542" name="Rectangle 7"/>
          <p:cNvSpPr>
            <a:spLocks noChangeArrowheads="1"/>
          </p:cNvSpPr>
          <p:nvPr/>
        </p:nvSpPr>
        <p:spPr bwMode="auto">
          <a:xfrm>
            <a:off x="4140200" y="2708275"/>
            <a:ext cx="4824413" cy="1944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5543" name="Group 8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707593" name="AutoShape 9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5545" name="Group 10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5598" name="Group 11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5600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1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2" name="AutoShape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3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4" name="Oval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5" name="AutoShape 1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6" name="AutoShape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607" name="Freeform 19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99" name="Text Box 20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5546" name="Group 21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5585" name="Group 22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5587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8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0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1" name="AutoShap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2" name="Oval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3" name="Oval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4" name="AutoShape 3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5" name="AutoShape 3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6" name="Freeform 32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97" name="AutoShape 33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86" name="Text Box 34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5547" name="Group 35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5573" name="Group 36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5575" name="Oval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6" name="AutoShap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7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8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9" name="Oval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0" name="AutoShape 4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1" name="AutoShape 4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2" name="AutoShape 4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3" name="Rectangle 4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84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74" name="Text Box 47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5548" name="Group 48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5560" name="Group 49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5562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3" name="AutoShap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4" name="Oval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5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6" name="Oval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7" name="AutoShape 5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8" name="AutoShape 56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69" name="AutoShape 57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0" name="Rectangle 58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1" name="Oval 59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72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61" name="Text Box 61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5549" name="Group 62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5550" name="Group 63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5552" name="Oval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3" name="AutoShape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4" name="Oval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5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6" name="Oval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7" name="AutoShape 6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8" name="AutoShape 7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559" name="AutoShape 7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5551" name="Text Box 72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325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 dirty="0"/>
              <a:t>Your </a:t>
            </a:r>
            <a:r>
              <a:rPr lang="en-GB" dirty="0"/>
              <a:t>field  </a:t>
            </a:r>
            <a:r>
              <a:rPr lang="en-GB" i="0" dirty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encounter </a:t>
            </a:r>
            <a:r>
              <a:rPr lang="en-GB" i="0" dirty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 dirty="0"/>
              <a:t>You </a:t>
            </a:r>
            <a:r>
              <a:rPr lang="en-GB" dirty="0"/>
              <a:t>register </a:t>
            </a:r>
            <a:r>
              <a:rPr lang="en-GB" i="0" dirty="0"/>
              <a:t>an object at a location </a:t>
            </a:r>
            <a:r>
              <a:rPr lang="en-GB" i="0" dirty="0" smtClean="0"/>
              <a:t>&lt;= </a:t>
            </a:r>
            <a:r>
              <a:rPr lang="en-GB" i="0" dirty="0"/>
              <a:t>you most recently encountered the object at that location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289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 dirty="0"/>
              <a:t>Principle </a:t>
            </a:r>
            <a:r>
              <a:rPr lang="en-GB" i="0" u="sng" dirty="0" smtClean="0"/>
              <a:t>3:</a:t>
            </a:r>
            <a:r>
              <a:rPr lang="en-GB" i="0" dirty="0" smtClean="0"/>
              <a:t>  </a:t>
            </a:r>
            <a:r>
              <a:rPr lang="en-GB" i="0" dirty="0"/>
              <a:t>one </a:t>
            </a:r>
            <a:r>
              <a:rPr lang="en-GB" i="0" dirty="0" smtClean="0"/>
              <a:t>can</a:t>
            </a:r>
            <a:r>
              <a:rPr lang="en-GB" altLang="ja-JP" i="0" dirty="0" smtClean="0"/>
              <a:t>’t </a:t>
            </a:r>
            <a:r>
              <a:rPr lang="en-GB" altLang="ja-JP" i="0" dirty="0"/>
              <a:t>goal-</a:t>
            </a:r>
            <a:r>
              <a:rPr lang="en-GB" altLang="ja-JP" i="0" dirty="0" err="1"/>
              <a:t>directedly</a:t>
            </a:r>
            <a:r>
              <a:rPr lang="en-GB" altLang="ja-JP" i="0" dirty="0"/>
              <a:t> act on an object unless one has encountered it.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4:</a:t>
            </a:r>
            <a:r>
              <a:rPr lang="en-GB" i="0" dirty="0" smtClean="0"/>
              <a:t> </a:t>
            </a:r>
            <a:r>
              <a:rPr lang="en-GB" i="0" dirty="0"/>
              <a:t>correct registration is a condition of </a:t>
            </a:r>
            <a:r>
              <a:rPr lang="en-GB" dirty="0"/>
              <a:t>successful </a:t>
            </a:r>
            <a:r>
              <a:rPr lang="en-GB" i="0" dirty="0"/>
              <a:t>action.</a:t>
            </a:r>
          </a:p>
          <a:p>
            <a:pPr eaLnBrk="1" hangingPunct="1"/>
            <a:endParaRPr lang="en-GB" i="0" u="sng" dirty="0"/>
          </a:p>
          <a:p>
            <a:pPr eaLnBrk="1" hangingPunct="1"/>
            <a:r>
              <a:rPr lang="en-GB" i="0" u="sng" dirty="0"/>
              <a:t>Principle </a:t>
            </a:r>
            <a:r>
              <a:rPr lang="en-GB" i="0" u="sng" dirty="0" smtClean="0"/>
              <a:t>5</a:t>
            </a:r>
            <a:endParaRPr lang="en-GB" i="0" dirty="0"/>
          </a:p>
        </p:txBody>
      </p:sp>
      <p:sp>
        <p:nvSpPr>
          <p:cNvPr id="66565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6566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93256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6568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6621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6623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4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5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6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7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8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9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30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622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6569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6608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6610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1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2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3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4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5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6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7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8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19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20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609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6570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6596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6598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9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0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1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2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3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4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5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6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607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97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6571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6583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6585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6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7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8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9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0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1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2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3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4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95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84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6572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6573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6575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6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7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8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79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0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1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582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574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7155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6758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&lt;= you most recently encountered the object at that location</a:t>
            </a:r>
          </a:p>
        </p:txBody>
      </p:sp>
      <p:sp>
        <p:nvSpPr>
          <p:cNvPr id="67588" name="Text Box 5"/>
          <p:cNvSpPr txBox="1">
            <a:spLocks noChangeArrowheads="1"/>
          </p:cNvSpPr>
          <p:nvPr/>
        </p:nvSpPr>
        <p:spPr bwMode="auto">
          <a:xfrm>
            <a:off x="4140200" y="322263"/>
            <a:ext cx="4752975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GB" i="0" u="sng"/>
              <a:t>Principle 3:</a:t>
            </a:r>
            <a:r>
              <a:rPr lang="en-GB" i="0"/>
              <a:t>  one can</a:t>
            </a:r>
            <a:r>
              <a:rPr lang="en-GB" altLang="ja-JP" i="0"/>
              <a:t>’t goal-directedly act on an object unless one has encountered it.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4:</a:t>
            </a:r>
            <a:r>
              <a:rPr lang="en-GB" i="0"/>
              <a:t> correct registration is a condition of </a:t>
            </a:r>
            <a:r>
              <a:rPr lang="en-GB"/>
              <a:t>successful </a:t>
            </a:r>
            <a:r>
              <a:rPr lang="en-GB" i="0"/>
              <a:t>action.</a:t>
            </a:r>
          </a:p>
          <a:p>
            <a:pPr eaLnBrk="1" hangingPunct="1"/>
            <a:endParaRPr lang="en-GB" i="0" u="sng"/>
          </a:p>
          <a:p>
            <a:pPr eaLnBrk="1" hangingPunct="1"/>
            <a:r>
              <a:rPr lang="en-GB" i="0" u="sng"/>
              <a:t>Principle 5:</a:t>
            </a:r>
            <a:r>
              <a:rPr lang="en-GB" i="0"/>
              <a:t> when an agent performs a goal-directed action and the goal specifies an object, the agent will act as if the object were actually in the location she registers it at.</a:t>
            </a:r>
          </a:p>
        </p:txBody>
      </p:sp>
      <p:sp>
        <p:nvSpPr>
          <p:cNvPr id="67589" name="Line 6"/>
          <p:cNvSpPr>
            <a:spLocks noChangeShapeType="1"/>
          </p:cNvSpPr>
          <p:nvPr/>
        </p:nvSpPr>
        <p:spPr bwMode="auto">
          <a:xfrm>
            <a:off x="4067175" y="0"/>
            <a:ext cx="0" cy="5516563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590" name="Group 7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817160" name="AutoShape 8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67592" name="Group 9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67645" name="Group 10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67647" name="Oval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8" name="AutoShape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9" name="AutoShape 13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0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1" name="Oval 1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2" name="AutoShape 1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3" name="AutoShape 17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54" name="Freeform 18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46" name="Text Box 19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67593" name="Group 20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67632" name="Group 21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67634" name="AutoShape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5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6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7" name="AutoShape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8" name="AutoShape 26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9" name="Oval 27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0" name="Oval 2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1" name="AutoShape 2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2" name="AutoShap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3" name="Freeform 31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44" name="AutoShape 32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33" name="Text Box 33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67594" name="Group 34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67620" name="Group 35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67622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3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4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5" name="AutoShap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6" name="Oval 40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7" name="AutoShape 4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8" name="AutoShap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29" name="AutoShape 43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0" name="Rectangle 44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31" name="Oval 45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21" name="Text Box 46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67595" name="Group 47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67607" name="Group 48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67609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0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1" name="Oval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2" name="AutoShap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3" name="Oval 5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4" name="AutoShape 5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5" name="AutoShap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6" name="AutoShape 56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7" name="Rectangle 57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8" name="Oval 58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19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608" name="Text Box 60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67596" name="Group 61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67597" name="Group 62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67599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0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1" name="Oval 65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2" name="AutoShape 66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3" name="Oval 6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4" name="AutoShape 6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5" name="AutoShape 69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606" name="AutoShape 70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598" name="Text Box 71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3012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3014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3015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3016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3017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3018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9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0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1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2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3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4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5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26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3027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3028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3029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0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0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3031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3032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3033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3034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3035" name="AutoShape 28"/>
          <p:cNvSpPr>
            <a:spLocks noChangeArrowheads="1"/>
          </p:cNvSpPr>
          <p:nvPr/>
        </p:nvSpPr>
        <p:spPr bwMode="auto">
          <a:xfrm>
            <a:off x="5564188" y="2943225"/>
            <a:ext cx="3295650" cy="5032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sequential probabilities</a:t>
            </a:r>
          </a:p>
        </p:txBody>
      </p:sp>
      <p:grpSp>
        <p:nvGrpSpPr>
          <p:cNvPr id="43036" name="Group 29"/>
          <p:cNvGrpSpPr>
            <a:grpSpLocks/>
          </p:cNvGrpSpPr>
          <p:nvPr/>
        </p:nvGrpSpPr>
        <p:grpSpPr bwMode="auto">
          <a:xfrm>
            <a:off x="5508625" y="2852738"/>
            <a:ext cx="39688" cy="576262"/>
            <a:chOff x="3470" y="1797"/>
            <a:chExt cx="25" cy="363"/>
          </a:xfrm>
        </p:grpSpPr>
        <p:sp>
          <p:nvSpPr>
            <p:cNvPr id="43045" name="Line 30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6" name="Line 31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3037" name="AutoShape 32"/>
          <p:cNvSpPr>
            <a:spLocks noChangeArrowheads="1"/>
          </p:cNvSpPr>
          <p:nvPr/>
        </p:nvSpPr>
        <p:spPr bwMode="auto">
          <a:xfrm>
            <a:off x="5651500" y="443706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emulation</a:t>
            </a:r>
          </a:p>
        </p:txBody>
      </p:sp>
      <p:grpSp>
        <p:nvGrpSpPr>
          <p:cNvPr id="43038" name="Group 33"/>
          <p:cNvGrpSpPr>
            <a:grpSpLocks/>
          </p:cNvGrpSpPr>
          <p:nvPr/>
        </p:nvGrpSpPr>
        <p:grpSpPr bwMode="auto">
          <a:xfrm>
            <a:off x="5580063" y="4221163"/>
            <a:ext cx="39687" cy="576262"/>
            <a:chOff x="3470" y="1797"/>
            <a:chExt cx="25" cy="363"/>
          </a:xfrm>
        </p:grpSpPr>
        <p:sp>
          <p:nvSpPr>
            <p:cNvPr id="43043" name="Line 34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4" name="Line 35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3039" name="AutoShape 36"/>
          <p:cNvSpPr>
            <a:spLocks noChangeArrowheads="1"/>
          </p:cNvSpPr>
          <p:nvPr/>
        </p:nvSpPr>
        <p:spPr bwMode="auto">
          <a:xfrm>
            <a:off x="5651500" y="1916113"/>
            <a:ext cx="3295650" cy="5032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hierarchical patterns</a:t>
            </a:r>
          </a:p>
        </p:txBody>
      </p:sp>
      <p:grpSp>
        <p:nvGrpSpPr>
          <p:cNvPr id="43040" name="Group 37"/>
          <p:cNvGrpSpPr>
            <a:grpSpLocks/>
          </p:cNvGrpSpPr>
          <p:nvPr/>
        </p:nvGrpSpPr>
        <p:grpSpPr bwMode="auto">
          <a:xfrm>
            <a:off x="5611813" y="1844675"/>
            <a:ext cx="39687" cy="576263"/>
            <a:chOff x="3470" y="1797"/>
            <a:chExt cx="25" cy="363"/>
          </a:xfrm>
        </p:grpSpPr>
        <p:sp>
          <p:nvSpPr>
            <p:cNvPr id="43041" name="Line 38"/>
            <p:cNvSpPr>
              <a:spLocks noChangeShapeType="1"/>
            </p:cNvSpPr>
            <p:nvPr/>
          </p:nvSpPr>
          <p:spPr bwMode="auto">
            <a:xfrm>
              <a:off x="3495" y="1806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2" name="Line 39"/>
            <p:cNvSpPr>
              <a:spLocks noChangeShapeType="1"/>
            </p:cNvSpPr>
            <p:nvPr/>
          </p:nvSpPr>
          <p:spPr bwMode="auto">
            <a:xfrm>
              <a:off x="3470" y="1797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triangle" w="lg" len="lg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4036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4037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4038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4039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4040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4041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4042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7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8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49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4050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4051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4052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4053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7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4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4055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4056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4057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4058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44059" name="AutoShape 32"/>
          <p:cNvSpPr>
            <a:spLocks noChangeArrowheads="1"/>
          </p:cNvSpPr>
          <p:nvPr/>
        </p:nvSpPr>
        <p:spPr bwMode="auto">
          <a:xfrm rot="-152475">
            <a:off x="250825" y="2997200"/>
            <a:ext cx="3217863" cy="525463"/>
          </a:xfrm>
          <a:prstGeom prst="roundRect">
            <a:avLst>
              <a:gd name="adj" fmla="val 25639"/>
            </a:avLst>
          </a:prstGeom>
          <a:solidFill>
            <a:schemeClr val="bg1"/>
          </a:solidFill>
          <a:ln w="38100">
            <a:solidFill>
              <a:srgbClr val="A5002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r>
              <a:rPr lang="en-GB" i="0">
                <a:solidFill>
                  <a:schemeClr val="tx1"/>
                </a:solidFill>
              </a:rPr>
              <a:t>object-directed actions</a:t>
            </a:r>
          </a:p>
        </p:txBody>
      </p:sp>
      <p:sp>
        <p:nvSpPr>
          <p:cNvPr id="44060" name="AutoShape 33"/>
          <p:cNvSpPr>
            <a:spLocks noChangeArrowheads="1"/>
          </p:cNvSpPr>
          <p:nvPr/>
        </p:nvSpPr>
        <p:spPr bwMode="auto">
          <a:xfrm>
            <a:off x="684213" y="3429000"/>
            <a:ext cx="1223962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1" name="AutoShape 34"/>
          <p:cNvSpPr>
            <a:spLocks noChangeArrowheads="1"/>
          </p:cNvSpPr>
          <p:nvPr/>
        </p:nvSpPr>
        <p:spPr bwMode="auto">
          <a:xfrm>
            <a:off x="1979613" y="3429000"/>
            <a:ext cx="1223962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2" name="AutoShape 35"/>
          <p:cNvSpPr>
            <a:spLocks noChangeArrowheads="1"/>
          </p:cNvSpPr>
          <p:nvPr/>
        </p:nvSpPr>
        <p:spPr bwMode="auto">
          <a:xfrm>
            <a:off x="3276600" y="3429000"/>
            <a:ext cx="1223963" cy="431800"/>
          </a:xfrm>
          <a:prstGeom prst="roundRect">
            <a:avLst>
              <a:gd name="adj" fmla="val 16667"/>
            </a:avLst>
          </a:prstGeom>
          <a:solidFill>
            <a:srgbClr val="5F5F5F"/>
          </a:solidFill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063" name="Rectangle 36"/>
          <p:cNvSpPr>
            <a:spLocks noChangeArrowheads="1"/>
          </p:cNvSpPr>
          <p:nvPr/>
        </p:nvSpPr>
        <p:spPr bwMode="auto">
          <a:xfrm>
            <a:off x="250825" y="3386138"/>
            <a:ext cx="4264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r="13141" b="14539"/>
          <a:stretch>
            <a:fillRect/>
          </a:stretch>
        </p:blipFill>
        <p:spPr bwMode="auto">
          <a:xfrm>
            <a:off x="5076825" y="5300663"/>
            <a:ext cx="40671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 Box 3"/>
          <p:cNvSpPr txBox="1">
            <a:spLocks noChangeArrowheads="1"/>
          </p:cNvSpPr>
          <p:nvPr/>
        </p:nvSpPr>
        <p:spPr bwMode="auto">
          <a:xfrm>
            <a:off x="590550" y="2544763"/>
            <a:ext cx="1654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strip clothes</a:t>
            </a: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2659063" y="2544763"/>
            <a:ext cx="1452562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clean bum</a:t>
            </a:r>
          </a:p>
        </p:txBody>
      </p:sp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4337050" y="2544763"/>
            <a:ext cx="812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open</a:t>
            </a:r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5272088" y="2544763"/>
            <a:ext cx="16144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place under</a:t>
            </a:r>
          </a:p>
        </p:txBody>
      </p:sp>
      <p:sp>
        <p:nvSpPr>
          <p:cNvPr id="45062" name="Text Box 7"/>
          <p:cNvSpPr txBox="1">
            <a:spLocks noChangeArrowheads="1"/>
          </p:cNvSpPr>
          <p:nvPr/>
        </p:nvSpPr>
        <p:spPr bwMode="auto">
          <a:xfrm>
            <a:off x="7137400" y="2544763"/>
            <a:ext cx="150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close studs</a:t>
            </a:r>
          </a:p>
        </p:txBody>
      </p:sp>
      <p:sp>
        <p:nvSpPr>
          <p:cNvPr id="45063" name="Text Box 8"/>
          <p:cNvSpPr txBox="1">
            <a:spLocks noChangeArrowheads="1"/>
          </p:cNvSpPr>
          <p:nvPr/>
        </p:nvSpPr>
        <p:spPr bwMode="auto">
          <a:xfrm>
            <a:off x="1487488" y="1341438"/>
            <a:ext cx="1962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infant </a:t>
            </a:r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3768725" y="1341438"/>
            <a:ext cx="19605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prepare nappy</a:t>
            </a:r>
          </a:p>
        </p:txBody>
      </p:sp>
      <p:sp>
        <p:nvSpPr>
          <p:cNvPr id="45065" name="Text Box 10"/>
          <p:cNvSpPr txBox="1">
            <a:spLocks noChangeArrowheads="1"/>
          </p:cNvSpPr>
          <p:nvPr/>
        </p:nvSpPr>
        <p:spPr bwMode="auto">
          <a:xfrm>
            <a:off x="6273800" y="1341438"/>
            <a:ext cx="13160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assemble</a:t>
            </a:r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 flipV="1">
            <a:off x="1547813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7" name="Line 12"/>
          <p:cNvSpPr>
            <a:spLocks noChangeShapeType="1"/>
          </p:cNvSpPr>
          <p:nvPr/>
        </p:nvSpPr>
        <p:spPr bwMode="auto">
          <a:xfrm flipH="1" flipV="1">
            <a:off x="24828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8" name="Line 13"/>
          <p:cNvSpPr>
            <a:spLocks noChangeShapeType="1"/>
          </p:cNvSpPr>
          <p:nvPr/>
        </p:nvSpPr>
        <p:spPr bwMode="auto">
          <a:xfrm flipV="1">
            <a:off x="6013450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69" name="Line 14"/>
          <p:cNvSpPr>
            <a:spLocks noChangeShapeType="1"/>
          </p:cNvSpPr>
          <p:nvPr/>
        </p:nvSpPr>
        <p:spPr bwMode="auto">
          <a:xfrm flipH="1" flipV="1">
            <a:off x="6948488" y="1844675"/>
            <a:ext cx="936625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0" name="Line 15"/>
          <p:cNvSpPr>
            <a:spLocks noChangeShapeType="1"/>
          </p:cNvSpPr>
          <p:nvPr/>
        </p:nvSpPr>
        <p:spPr bwMode="auto">
          <a:xfrm flipH="1" flipV="1">
            <a:off x="4786313" y="1844675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1" name="Line 16"/>
          <p:cNvSpPr>
            <a:spLocks noChangeShapeType="1"/>
          </p:cNvSpPr>
          <p:nvPr/>
        </p:nvSpPr>
        <p:spPr bwMode="auto">
          <a:xfrm flipH="1" flipV="1">
            <a:off x="471963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2" name="Line 17"/>
          <p:cNvSpPr>
            <a:spLocks noChangeShapeType="1"/>
          </p:cNvSpPr>
          <p:nvPr/>
        </p:nvSpPr>
        <p:spPr bwMode="auto">
          <a:xfrm flipV="1">
            <a:off x="2922588" y="476250"/>
            <a:ext cx="1797050" cy="6477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3" name="Line 18"/>
          <p:cNvSpPr>
            <a:spLocks noChangeShapeType="1"/>
          </p:cNvSpPr>
          <p:nvPr/>
        </p:nvSpPr>
        <p:spPr bwMode="auto">
          <a:xfrm flipH="1" flipV="1">
            <a:off x="4716463" y="476250"/>
            <a:ext cx="0" cy="71913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5074" name="Text Box 19"/>
          <p:cNvSpPr txBox="1">
            <a:spLocks noChangeArrowheads="1"/>
          </p:cNvSpPr>
          <p:nvPr/>
        </p:nvSpPr>
        <p:spPr bwMode="auto">
          <a:xfrm>
            <a:off x="3781425" y="188913"/>
            <a:ext cx="1908175" cy="427037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i="0"/>
              <a:t>change nappy</a:t>
            </a:r>
          </a:p>
        </p:txBody>
      </p:sp>
      <p:sp>
        <p:nvSpPr>
          <p:cNvPr id="45075" name="Rectangle 20"/>
          <p:cNvSpPr>
            <a:spLocks noChangeArrowheads="1"/>
          </p:cNvSpPr>
          <p:nvPr/>
        </p:nvSpPr>
        <p:spPr bwMode="auto">
          <a:xfrm>
            <a:off x="179388" y="4154488"/>
            <a:ext cx="91122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i="0"/>
              <a:t>… [reach-left-hand X] [left-wholehand-grasp X] [right-wholehand-grasp …</a:t>
            </a:r>
          </a:p>
        </p:txBody>
      </p:sp>
      <p:sp>
        <p:nvSpPr>
          <p:cNvPr id="45076" name="Rectangle 21"/>
          <p:cNvSpPr>
            <a:spLocks noChangeArrowheads="1"/>
          </p:cNvSpPr>
          <p:nvPr/>
        </p:nvSpPr>
        <p:spPr bwMode="auto">
          <a:xfrm>
            <a:off x="250825" y="3386138"/>
            <a:ext cx="859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GB" sz="2400" i="0">
                <a:sym typeface="Ipa-sams Uclphon1 SILSophiaL" charset="0"/>
              </a:rPr>
              <a:t>… /reach X/ /grasp X/ /grasp Y/  /pull Y/ /scoop X/ /Y out of X/ …</a:t>
            </a:r>
          </a:p>
        </p:txBody>
      </p:sp>
      <p:graphicFrame>
        <p:nvGraphicFramePr>
          <p:cNvPr id="45077" name="Object 2"/>
          <p:cNvGraphicFramePr>
            <a:graphicFrameLocks noChangeAspect="1"/>
          </p:cNvGraphicFramePr>
          <p:nvPr/>
        </p:nvGraphicFramePr>
        <p:xfrm>
          <a:off x="0" y="4826000"/>
          <a:ext cx="594042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6" name="Image" r:id="rId4" imgW="7504762" imgH="2031746" progId="Photoshop.Image.9">
                  <p:embed/>
                </p:oleObj>
              </mc:Choice>
              <mc:Fallback>
                <p:oleObj name="Image" r:id="rId4" imgW="7504762" imgH="2031746" progId="Photoshop.Image.9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76"/>
                      <a:stretch>
                        <a:fillRect/>
                      </a:stretch>
                    </p:blipFill>
                    <p:spPr bwMode="auto">
                      <a:xfrm>
                        <a:off x="0" y="4826000"/>
                        <a:ext cx="5940425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8" name="Rectangle 23"/>
          <p:cNvSpPr>
            <a:spLocks noChangeArrowheads="1"/>
          </p:cNvSpPr>
          <p:nvPr/>
        </p:nvSpPr>
        <p:spPr bwMode="auto">
          <a:xfrm>
            <a:off x="539750" y="6689725"/>
            <a:ext cx="54197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056" anchor="ctr">
            <a:spAutoFit/>
          </a:bodyPr>
          <a:lstStyle/>
          <a:p>
            <a:pPr algn="r"/>
            <a:r>
              <a:rPr lang="en-GB" sz="500" i="0">
                <a:solidFill>
                  <a:srgbClr val="B2B2B2"/>
                </a:solidFill>
              </a:rPr>
              <a:t>Image adapted from: Rizzolatti, Giacomo, and Giuseppe Luppino. 2001. The Cortical Motor System. </a:t>
            </a:r>
            <a:r>
              <a:rPr lang="en-GB" sz="500">
                <a:solidFill>
                  <a:srgbClr val="B2B2B2"/>
                </a:solidFill>
              </a:rPr>
              <a:t>Neuron</a:t>
            </a:r>
            <a:r>
              <a:rPr lang="en-GB" sz="500" i="0">
                <a:solidFill>
                  <a:srgbClr val="B2B2B2"/>
                </a:solidFill>
              </a:rPr>
              <a:t> 31, no. 6 (September 27): 889-901. doi:10.1016/S0896-6273(01)00423-8. </a:t>
            </a:r>
          </a:p>
        </p:txBody>
      </p:sp>
      <p:sp>
        <p:nvSpPr>
          <p:cNvPr id="45079" name="AutoShape 24"/>
          <p:cNvSpPr>
            <a:spLocks noChangeArrowheads="1"/>
          </p:cNvSpPr>
          <p:nvPr/>
        </p:nvSpPr>
        <p:spPr bwMode="auto">
          <a:xfrm rot="-5400000">
            <a:off x="-488950" y="852488"/>
            <a:ext cx="1655763" cy="4651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plans</a:t>
            </a:r>
          </a:p>
        </p:txBody>
      </p:sp>
      <p:sp>
        <p:nvSpPr>
          <p:cNvPr id="45080" name="AutoShape 25"/>
          <p:cNvSpPr>
            <a:spLocks noChangeArrowheads="1"/>
          </p:cNvSpPr>
          <p:nvPr/>
        </p:nvSpPr>
        <p:spPr bwMode="auto">
          <a:xfrm rot="-5400000">
            <a:off x="-553244" y="3945732"/>
            <a:ext cx="1787525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motor action</a:t>
            </a:r>
          </a:p>
        </p:txBody>
      </p:sp>
      <p:sp>
        <p:nvSpPr>
          <p:cNvPr id="45081" name="AutoShape 26"/>
          <p:cNvSpPr>
            <a:spLocks noChangeArrowheads="1"/>
          </p:cNvSpPr>
          <p:nvPr/>
        </p:nvSpPr>
        <p:spPr bwMode="auto">
          <a:xfrm rot="-5400000">
            <a:off x="-211931" y="5549106"/>
            <a:ext cx="1104900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motion</a:t>
            </a:r>
          </a:p>
        </p:txBody>
      </p:sp>
      <p:sp>
        <p:nvSpPr>
          <p:cNvPr id="45082" name="AutoShape 27"/>
          <p:cNvSpPr>
            <a:spLocks noChangeArrowheads="1"/>
          </p:cNvSpPr>
          <p:nvPr/>
        </p:nvSpPr>
        <p:spPr bwMode="auto">
          <a:xfrm rot="-5400000">
            <a:off x="-200025" y="2368550"/>
            <a:ext cx="1081088" cy="4651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i="0">
                <a:solidFill>
                  <a:schemeClr val="tx1"/>
                </a:solidFill>
              </a:rPr>
              <a:t>goals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7107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/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99"/>
          <a:stretch>
            <a:fillRect/>
          </a:stretch>
        </p:blipFill>
        <p:spPr bwMode="auto">
          <a:xfrm>
            <a:off x="0" y="1479550"/>
            <a:ext cx="91440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8131" name="Rectangle 3"/>
          <p:cNvSpPr>
            <a:spLocks noChangeArrowheads="1"/>
          </p:cNvSpPr>
          <p:nvPr/>
        </p:nvSpPr>
        <p:spPr bwMode="auto">
          <a:xfrm>
            <a:off x="0" y="3716338"/>
            <a:ext cx="9144000" cy="2065337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395288" y="322263"/>
            <a:ext cx="360045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6614" tIns="93308" rIns="186614" bIns="93308">
            <a:spAutoFit/>
          </a:bodyPr>
          <a:lstStyle>
            <a:lvl1pPr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  <a:cs typeface="ＭＳ Ｐゴシック" charset="0"/>
              </a:defRPr>
            </a:lvl1pPr>
            <a:lvl2pPr marL="742950" indent="-28575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2pPr>
            <a:lvl3pPr marL="11430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3pPr>
            <a:lvl4pPr marL="16002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4pPr>
            <a:lvl5pPr marL="2057400" indent="-228600" defTabSz="2609850" eaLnBrk="0" hangingPunct="0"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5pPr>
            <a:lvl6pPr marL="25146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6pPr>
            <a:lvl7pPr marL="29718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7pPr>
            <a:lvl8pPr marL="34290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8pPr>
            <a:lvl9pPr marL="3886200" indent="-228600" defTabSz="2609850" eaLnBrk="0" fontAlgn="base" hangingPunct="0">
              <a:spcBef>
                <a:spcPct val="0"/>
              </a:spcBef>
              <a:spcAft>
                <a:spcPct val="0"/>
              </a:spcAft>
              <a:defRPr sz="2200" i="1">
                <a:solidFill>
                  <a:schemeClr val="bg1"/>
                </a:solidFill>
                <a:latin typeface="Myriad Web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en-GB" i="0"/>
              <a:t>Your </a:t>
            </a:r>
            <a:r>
              <a:rPr lang="en-GB"/>
              <a:t>field  </a:t>
            </a:r>
            <a:r>
              <a:rPr lang="en-GB" i="0"/>
              <a:t>= a set of objects related to you by proximity, orientation, lighting and other factors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encounter </a:t>
            </a:r>
            <a:r>
              <a:rPr lang="en-GB" i="0"/>
              <a:t>an object = it is in your field</a:t>
            </a:r>
          </a:p>
          <a:p>
            <a:pPr eaLnBrk="1" hangingPunct="1">
              <a:spcAft>
                <a:spcPct val="100000"/>
              </a:spcAft>
            </a:pPr>
            <a:r>
              <a:rPr lang="en-GB" i="0"/>
              <a:t>You </a:t>
            </a:r>
            <a:r>
              <a:rPr lang="en-GB"/>
              <a:t>register </a:t>
            </a:r>
            <a:r>
              <a:rPr lang="en-GB" i="0"/>
              <a:t>an object at a location = you most recently encountered the object at that location</a:t>
            </a:r>
          </a:p>
        </p:txBody>
      </p:sp>
      <p:grpSp>
        <p:nvGrpSpPr>
          <p:cNvPr id="48132" name="Group 5"/>
          <p:cNvGrpSpPr>
            <a:grpSpLocks/>
          </p:cNvGrpSpPr>
          <p:nvPr/>
        </p:nvGrpSpPr>
        <p:grpSpPr bwMode="auto">
          <a:xfrm>
            <a:off x="395288" y="4941888"/>
            <a:ext cx="5043487" cy="1582737"/>
            <a:chOff x="1655" y="8119"/>
            <a:chExt cx="4286" cy="1344"/>
          </a:xfrm>
        </p:grpSpPr>
        <p:sp>
          <p:nvSpPr>
            <p:cNvPr id="688134" name="AutoShape 6"/>
            <p:cNvSpPr>
              <a:spLocks noChangeArrowheads="1"/>
            </p:cNvSpPr>
            <p:nvPr/>
          </p:nvSpPr>
          <p:spPr bwMode="auto">
            <a:xfrm>
              <a:off x="1655" y="8119"/>
              <a:ext cx="4229" cy="1305"/>
            </a:xfrm>
            <a:prstGeom prst="roundRect">
              <a:avLst>
                <a:gd name="adj" fmla="val 6546"/>
              </a:avLst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a typeface="Arial" charset="0"/>
                <a:cs typeface="Arial" charset="0"/>
              </a:endParaRPr>
            </a:p>
          </p:txBody>
        </p:sp>
        <p:grpSp>
          <p:nvGrpSpPr>
            <p:cNvPr id="48135" name="Group 7"/>
            <p:cNvGrpSpPr>
              <a:grpSpLocks/>
            </p:cNvGrpSpPr>
            <p:nvPr/>
          </p:nvGrpSpPr>
          <p:grpSpPr bwMode="auto">
            <a:xfrm>
              <a:off x="2471" y="8384"/>
              <a:ext cx="960" cy="1077"/>
              <a:chOff x="1851" y="8591"/>
              <a:chExt cx="1133" cy="1270"/>
            </a:xfrm>
          </p:grpSpPr>
          <p:grpSp>
            <p:nvGrpSpPr>
              <p:cNvPr id="48188" name="Group 8"/>
              <p:cNvGrpSpPr>
                <a:grpSpLocks noChangeAspect="1"/>
              </p:cNvGrpSpPr>
              <p:nvPr/>
            </p:nvGrpSpPr>
            <p:grpSpPr bwMode="auto">
              <a:xfrm>
                <a:off x="2026" y="8591"/>
                <a:ext cx="657" cy="680"/>
                <a:chOff x="2925" y="799"/>
                <a:chExt cx="1970" cy="2041"/>
              </a:xfrm>
            </p:grpSpPr>
            <p:sp>
              <p:nvSpPr>
                <p:cNvPr id="48190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3605" y="799"/>
                  <a:ext cx="471" cy="722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1" name="AutoShape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86" y="1117"/>
                  <a:ext cx="95" cy="157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2" name="AutoShap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3753" y="1525"/>
                  <a:ext cx="203" cy="110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3" name="Oval 12"/>
                <p:cNvSpPr>
                  <a:spLocks noChangeAspect="1" noChangeArrowheads="1"/>
                </p:cNvSpPr>
                <p:nvPr/>
              </p:nvSpPr>
              <p:spPr bwMode="auto">
                <a:xfrm>
                  <a:off x="3832" y="1706"/>
                  <a:ext cx="45" cy="499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4" name="Oval 1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059" y="1933"/>
                  <a:ext cx="45" cy="499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5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900" y="2500"/>
                  <a:ext cx="91" cy="2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6" name="AutoShape 15"/>
                <p:cNvSpPr>
                  <a:spLocks noChangeAspect="1" noChangeArrowheads="1"/>
                </p:cNvSpPr>
                <p:nvPr/>
              </p:nvSpPr>
              <p:spPr bwMode="auto">
                <a:xfrm>
                  <a:off x="4013" y="2613"/>
                  <a:ext cx="91" cy="227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97" name="Freeform 16"/>
                <p:cNvSpPr>
                  <a:spLocks noChangeAspect="1"/>
                </p:cNvSpPr>
                <p:nvPr/>
              </p:nvSpPr>
              <p:spPr bwMode="auto">
                <a:xfrm>
                  <a:off x="2925" y="1298"/>
                  <a:ext cx="1970" cy="1036"/>
                </a:xfrm>
                <a:custGeom>
                  <a:avLst/>
                  <a:gdLst>
                    <a:gd name="T0" fmla="*/ 379 w 1970"/>
                    <a:gd name="T1" fmla="*/ 30 h 1036"/>
                    <a:gd name="T2" fmla="*/ 970 w 1970"/>
                    <a:gd name="T3" fmla="*/ 300 h 1036"/>
                    <a:gd name="T4" fmla="*/ 1609 w 1970"/>
                    <a:gd name="T5" fmla="*/ 15 h 1036"/>
                    <a:gd name="T6" fmla="*/ 1970 w 1970"/>
                    <a:gd name="T7" fmla="*/ 552 h 1036"/>
                    <a:gd name="T8" fmla="*/ 1005 w 1970"/>
                    <a:gd name="T9" fmla="*/ 1034 h 1036"/>
                    <a:gd name="T10" fmla="*/ 0 w 1970"/>
                    <a:gd name="T11" fmla="*/ 561 h 1036"/>
                    <a:gd name="T12" fmla="*/ 379 w 1970"/>
                    <a:gd name="T13" fmla="*/ 30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89" name="Text Box 17"/>
              <p:cNvSpPr txBox="1">
                <a:spLocks noChangeArrowheads="1"/>
              </p:cNvSpPr>
              <p:nvPr/>
            </p:nvSpPr>
            <p:spPr bwMode="auto">
              <a:xfrm>
                <a:off x="1851" y="9524"/>
                <a:ext cx="1133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orientation</a:t>
                </a:r>
              </a:p>
            </p:txBody>
          </p:sp>
        </p:grpSp>
        <p:grpSp>
          <p:nvGrpSpPr>
            <p:cNvPr id="48136" name="Group 18"/>
            <p:cNvGrpSpPr>
              <a:grpSpLocks/>
            </p:cNvGrpSpPr>
            <p:nvPr/>
          </p:nvGrpSpPr>
          <p:grpSpPr bwMode="auto">
            <a:xfrm>
              <a:off x="3400" y="8309"/>
              <a:ext cx="713" cy="1154"/>
              <a:chOff x="3039" y="8502"/>
              <a:chExt cx="842" cy="1363"/>
            </a:xfrm>
          </p:grpSpPr>
          <p:grpSp>
            <p:nvGrpSpPr>
              <p:cNvPr id="48175" name="Group 19"/>
              <p:cNvGrpSpPr>
                <a:grpSpLocks noChangeAspect="1"/>
              </p:cNvGrpSpPr>
              <p:nvPr/>
            </p:nvGrpSpPr>
            <p:grpSpPr bwMode="auto">
              <a:xfrm>
                <a:off x="3074" y="8502"/>
                <a:ext cx="662" cy="772"/>
                <a:chOff x="3696" y="2205"/>
                <a:chExt cx="1361" cy="1588"/>
              </a:xfrm>
            </p:grpSpPr>
            <p:sp>
              <p:nvSpPr>
                <p:cNvPr id="48177" name="AutoShape 20"/>
                <p:cNvSpPr>
                  <a:spLocks noChangeAspect="1" noChangeArrowheads="1"/>
                </p:cNvSpPr>
                <p:nvPr/>
              </p:nvSpPr>
              <p:spPr bwMode="auto">
                <a:xfrm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8" name="AutoShape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96" y="2296"/>
                  <a:ext cx="182" cy="363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4150" y="2432"/>
                  <a:ext cx="314" cy="481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0" name="AutoShape 23"/>
                <p:cNvSpPr>
                  <a:spLocks noChangeAspect="1" noChangeArrowheads="1"/>
                </p:cNvSpPr>
                <p:nvPr/>
              </p:nvSpPr>
              <p:spPr bwMode="auto">
                <a:xfrm>
                  <a:off x="4270" y="2644"/>
                  <a:ext cx="64" cy="105"/>
                </a:xfrm>
                <a:prstGeom prst="triangle">
                  <a:avLst>
                    <a:gd name="adj" fmla="val 5263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1" name="AutoShape 24"/>
                <p:cNvSpPr>
                  <a:spLocks noChangeAspect="1" noChangeArrowheads="1"/>
                </p:cNvSpPr>
                <p:nvPr/>
              </p:nvSpPr>
              <p:spPr bwMode="auto">
                <a:xfrm>
                  <a:off x="4248" y="2916"/>
                  <a:ext cx="136" cy="734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2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4301" y="3037"/>
                  <a:ext cx="30" cy="333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3" name="Oval 2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53" y="3188"/>
                  <a:ext cx="30" cy="333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4" name="AutoShape 27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47" y="3566"/>
                  <a:ext cx="60" cy="15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5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2" y="3642"/>
                  <a:ext cx="60" cy="151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6" name="Freeform 29"/>
                <p:cNvSpPr>
                  <a:spLocks noChangeAspect="1"/>
                </p:cNvSpPr>
                <p:nvPr/>
              </p:nvSpPr>
              <p:spPr bwMode="auto">
                <a:xfrm>
                  <a:off x="3696" y="2765"/>
                  <a:ext cx="1314" cy="691"/>
                </a:xfrm>
                <a:custGeom>
                  <a:avLst/>
                  <a:gdLst>
                    <a:gd name="T0" fmla="*/ 113 w 1970"/>
                    <a:gd name="T1" fmla="*/ 9 h 1036"/>
                    <a:gd name="T2" fmla="*/ 288 w 1970"/>
                    <a:gd name="T3" fmla="*/ 89 h 1036"/>
                    <a:gd name="T4" fmla="*/ 478 w 1970"/>
                    <a:gd name="T5" fmla="*/ 5 h 1036"/>
                    <a:gd name="T6" fmla="*/ 584 w 1970"/>
                    <a:gd name="T7" fmla="*/ 163 h 1036"/>
                    <a:gd name="T8" fmla="*/ 298 w 1970"/>
                    <a:gd name="T9" fmla="*/ 307 h 1036"/>
                    <a:gd name="T10" fmla="*/ 0 w 1970"/>
                    <a:gd name="T11" fmla="*/ 166 h 1036"/>
                    <a:gd name="T12" fmla="*/ 113 w 1970"/>
                    <a:gd name="T13" fmla="*/ 9 h 10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70"/>
                    <a:gd name="T22" fmla="*/ 0 h 1036"/>
                    <a:gd name="T23" fmla="*/ 1970 w 1970"/>
                    <a:gd name="T24" fmla="*/ 1036 h 10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70" h="1036">
                      <a:moveTo>
                        <a:pt x="379" y="30"/>
                      </a:moveTo>
                      <a:cubicBezTo>
                        <a:pt x="552" y="138"/>
                        <a:pt x="765" y="302"/>
                        <a:pt x="970" y="300"/>
                      </a:cubicBezTo>
                      <a:cubicBezTo>
                        <a:pt x="1175" y="298"/>
                        <a:pt x="1423" y="133"/>
                        <a:pt x="1609" y="15"/>
                      </a:cubicBezTo>
                      <a:cubicBezTo>
                        <a:pt x="1970" y="552"/>
                        <a:pt x="1615" y="15"/>
                        <a:pt x="1970" y="552"/>
                      </a:cubicBezTo>
                      <a:cubicBezTo>
                        <a:pt x="1869" y="722"/>
                        <a:pt x="1333" y="1032"/>
                        <a:pt x="1005" y="1034"/>
                      </a:cubicBezTo>
                      <a:cubicBezTo>
                        <a:pt x="677" y="1036"/>
                        <a:pt x="104" y="728"/>
                        <a:pt x="0" y="561"/>
                      </a:cubicBezTo>
                      <a:cubicBezTo>
                        <a:pt x="413" y="0"/>
                        <a:pt x="20" y="510"/>
                        <a:pt x="379" y="3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B2B2B2">
                        <a:alpha val="0"/>
                      </a:srgbClr>
                    </a:gs>
                    <a:gs pos="100000">
                      <a:srgbClr val="52525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87" name="AutoShape 30"/>
                <p:cNvSpPr>
                  <a:spLocks noChangeAspect="1" noChangeArrowheads="1"/>
                </p:cNvSpPr>
                <p:nvPr/>
              </p:nvSpPr>
              <p:spPr bwMode="auto">
                <a:xfrm rot="1382036">
                  <a:off x="4558" y="2205"/>
                  <a:ext cx="499" cy="499"/>
                </a:xfrm>
                <a:prstGeom prst="sun">
                  <a:avLst>
                    <a:gd name="adj" fmla="val 25000"/>
                  </a:avLst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76" name="Text Box 31"/>
              <p:cNvSpPr txBox="1">
                <a:spLocks noChangeArrowheads="1"/>
              </p:cNvSpPr>
              <p:nvPr/>
            </p:nvSpPr>
            <p:spPr bwMode="auto">
              <a:xfrm>
                <a:off x="3039" y="9527"/>
                <a:ext cx="842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lighting</a:t>
                </a:r>
              </a:p>
            </p:txBody>
          </p:sp>
        </p:grpSp>
        <p:grpSp>
          <p:nvGrpSpPr>
            <p:cNvPr id="48137" name="Group 32"/>
            <p:cNvGrpSpPr>
              <a:grpSpLocks/>
            </p:cNvGrpSpPr>
            <p:nvPr/>
          </p:nvGrpSpPr>
          <p:grpSpPr bwMode="auto">
            <a:xfrm>
              <a:off x="4246" y="8322"/>
              <a:ext cx="702" cy="1140"/>
              <a:chOff x="4037" y="8518"/>
              <a:chExt cx="829" cy="1346"/>
            </a:xfrm>
          </p:grpSpPr>
          <p:grpSp>
            <p:nvGrpSpPr>
              <p:cNvPr id="48163" name="Group 33"/>
              <p:cNvGrpSpPr>
                <a:grpSpLocks noChangeAspect="1"/>
              </p:cNvGrpSpPr>
              <p:nvPr/>
            </p:nvGrpSpPr>
            <p:grpSpPr bwMode="auto">
              <a:xfrm>
                <a:off x="4096" y="8518"/>
                <a:ext cx="605" cy="861"/>
                <a:chOff x="4105" y="216"/>
                <a:chExt cx="1270" cy="1808"/>
              </a:xfrm>
            </p:grpSpPr>
            <p:sp>
              <p:nvSpPr>
                <p:cNvPr id="48165" name="Oval 34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6" name="AutoShap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7" name="Oval 36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8" name="AutoShap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9" name="Oval 38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0" name="AutoShape 39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1" name="AutoShap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2" name="AutoShape 41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3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74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64" name="Text Box 44"/>
              <p:cNvSpPr txBox="1">
                <a:spLocks noChangeArrowheads="1"/>
              </p:cNvSpPr>
              <p:nvPr/>
            </p:nvSpPr>
            <p:spPr bwMode="auto">
              <a:xfrm>
                <a:off x="4037" y="9526"/>
                <a:ext cx="829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barriers</a:t>
                </a:r>
              </a:p>
            </p:txBody>
          </p:sp>
        </p:grpSp>
        <p:grpSp>
          <p:nvGrpSpPr>
            <p:cNvPr id="48138" name="Group 45"/>
            <p:cNvGrpSpPr>
              <a:grpSpLocks/>
            </p:cNvGrpSpPr>
            <p:nvPr/>
          </p:nvGrpSpPr>
          <p:grpSpPr bwMode="auto">
            <a:xfrm>
              <a:off x="5098" y="8373"/>
              <a:ext cx="843" cy="1088"/>
              <a:chOff x="4955" y="8577"/>
              <a:chExt cx="997" cy="1285"/>
            </a:xfrm>
          </p:grpSpPr>
          <p:grpSp>
            <p:nvGrpSpPr>
              <p:cNvPr id="48150" name="Group 46"/>
              <p:cNvGrpSpPr>
                <a:grpSpLocks noChangeAspect="1"/>
              </p:cNvGrpSpPr>
              <p:nvPr/>
            </p:nvGrpSpPr>
            <p:grpSpPr bwMode="auto">
              <a:xfrm>
                <a:off x="5092" y="8577"/>
                <a:ext cx="606" cy="804"/>
                <a:chOff x="4105" y="339"/>
                <a:chExt cx="1270" cy="1685"/>
              </a:xfrm>
            </p:grpSpPr>
            <p:sp>
              <p:nvSpPr>
                <p:cNvPr id="48152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3" name="AutoShape 48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4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5" name="AutoShap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6" name="Oval 51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7" name="AutoShape 52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8" name="AutoShap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59" name="AutoShape 54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166" y="612"/>
                  <a:ext cx="1308" cy="76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91 w 21600"/>
                    <a:gd name="T13" fmla="*/ 4592 h 21600"/>
                    <a:gd name="T14" fmla="*/ 17009 w 21600"/>
                    <a:gd name="T15" fmla="*/ 17008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0" name="Rectangle 55"/>
                <p:cNvSpPr>
                  <a:spLocks noChangeAspect="1" noChangeArrowheads="1"/>
                </p:cNvSpPr>
                <p:nvPr/>
              </p:nvSpPr>
              <p:spPr bwMode="auto">
                <a:xfrm>
                  <a:off x="4830" y="799"/>
                  <a:ext cx="136" cy="122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1" name="Oval 56"/>
                <p:cNvSpPr>
                  <a:spLocks noChangeAspect="1" noChangeArrowheads="1"/>
                </p:cNvSpPr>
                <p:nvPr/>
              </p:nvSpPr>
              <p:spPr bwMode="auto">
                <a:xfrm>
                  <a:off x="5012" y="1162"/>
                  <a:ext cx="363" cy="3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62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5193" y="436"/>
                  <a:ext cx="0" cy="726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 type="oval" w="lg" len="lg"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51" name="Text Box 58"/>
              <p:cNvSpPr txBox="1">
                <a:spLocks noChangeArrowheads="1"/>
              </p:cNvSpPr>
              <p:nvPr/>
            </p:nvSpPr>
            <p:spPr bwMode="auto">
              <a:xfrm>
                <a:off x="4955" y="9525"/>
                <a:ext cx="997" cy="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trajectory</a:t>
                </a:r>
              </a:p>
            </p:txBody>
          </p:sp>
        </p:grpSp>
        <p:grpSp>
          <p:nvGrpSpPr>
            <p:cNvPr id="48139" name="Group 59"/>
            <p:cNvGrpSpPr>
              <a:grpSpLocks/>
            </p:cNvGrpSpPr>
            <p:nvPr/>
          </p:nvGrpSpPr>
          <p:grpSpPr bwMode="auto">
            <a:xfrm>
              <a:off x="1749" y="8384"/>
              <a:ext cx="841" cy="1078"/>
              <a:chOff x="998" y="8591"/>
              <a:chExt cx="993" cy="1273"/>
            </a:xfrm>
          </p:grpSpPr>
          <p:grpSp>
            <p:nvGrpSpPr>
              <p:cNvPr id="48140" name="Group 60"/>
              <p:cNvGrpSpPr>
                <a:grpSpLocks noChangeAspect="1"/>
              </p:cNvGrpSpPr>
              <p:nvPr/>
            </p:nvGrpSpPr>
            <p:grpSpPr bwMode="auto">
              <a:xfrm>
                <a:off x="1203" y="8591"/>
                <a:ext cx="467" cy="680"/>
                <a:chOff x="4105" y="216"/>
                <a:chExt cx="1086" cy="1581"/>
              </a:xfrm>
            </p:grpSpPr>
            <p:sp>
              <p:nvSpPr>
                <p:cNvPr id="48142" name="Oval 61"/>
                <p:cNvSpPr>
                  <a:spLocks noChangeAspect="1" noChangeArrowheads="1"/>
                </p:cNvSpPr>
                <p:nvPr/>
              </p:nvSpPr>
              <p:spPr bwMode="auto">
                <a:xfrm>
                  <a:off x="4105" y="424"/>
                  <a:ext cx="317" cy="48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3" name="AutoShape 62"/>
                <p:cNvSpPr>
                  <a:spLocks noChangeAspect="1" noChangeArrowheads="1"/>
                </p:cNvSpPr>
                <p:nvPr/>
              </p:nvSpPr>
              <p:spPr bwMode="auto">
                <a:xfrm>
                  <a:off x="4426" y="590"/>
                  <a:ext cx="64" cy="106"/>
                </a:xfrm>
                <a:prstGeom prst="triangle">
                  <a:avLst>
                    <a:gd name="adj" fmla="val 0"/>
                  </a:avLst>
                </a:prstGeom>
                <a:noFill/>
                <a:ln w="12700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4" name="Oval 63"/>
                <p:cNvSpPr>
                  <a:spLocks noChangeAspect="1" noChangeArrowheads="1"/>
                </p:cNvSpPr>
                <p:nvPr/>
              </p:nvSpPr>
              <p:spPr bwMode="auto">
                <a:xfrm>
                  <a:off x="4258" y="1064"/>
                  <a:ext cx="30" cy="336"/>
                </a:xfrm>
                <a:prstGeom prst="ellipse">
                  <a:avLst/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5" name="AutoShape 64"/>
                <p:cNvSpPr>
                  <a:spLocks noChangeAspect="1" noChangeArrowheads="1"/>
                </p:cNvSpPr>
                <p:nvPr/>
              </p:nvSpPr>
              <p:spPr bwMode="auto">
                <a:xfrm>
                  <a:off x="4196" y="912"/>
                  <a:ext cx="137" cy="741"/>
                </a:xfrm>
                <a:prstGeom prst="roundRect">
                  <a:avLst>
                    <a:gd name="adj" fmla="val 50000"/>
                  </a:avLst>
                </a:pr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6" name="Oval 65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411" y="1217"/>
                  <a:ext cx="30" cy="335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7" name="AutoShape 66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03" y="1569"/>
                  <a:ext cx="61" cy="15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8" name="AutoShape 67"/>
                <p:cNvSpPr>
                  <a:spLocks noChangeAspect="1" noChangeArrowheads="1"/>
                </p:cNvSpPr>
                <p:nvPr/>
              </p:nvSpPr>
              <p:spPr bwMode="auto">
                <a:xfrm>
                  <a:off x="4379" y="1644"/>
                  <a:ext cx="62" cy="153"/>
                </a:xfrm>
                <a:prstGeom prst="roundRect">
                  <a:avLst>
                    <a:gd name="adj" fmla="val 38463"/>
                  </a:avLst>
                </a:prstGeom>
                <a:solidFill>
                  <a:schemeClr val="tx1"/>
                </a:solidFill>
                <a:ln w="1270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149" name="AutoShape 68"/>
                <p:cNvSpPr>
                  <a:spLocks noChangeAspect="1" noChangeArrowheads="1"/>
                </p:cNvSpPr>
                <p:nvPr/>
              </p:nvSpPr>
              <p:spPr bwMode="auto">
                <a:xfrm rot="6165927">
                  <a:off x="4049" y="609"/>
                  <a:ext cx="1535" cy="74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87 w 21600"/>
                    <a:gd name="T13" fmla="*/ 4585 h 21600"/>
                    <a:gd name="T14" fmla="*/ 17013 w 21600"/>
                    <a:gd name="T15" fmla="*/ 17015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588" y="21600"/>
                      </a:lnTo>
                      <a:lnTo>
                        <a:pt x="16012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50195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8141" name="Text Box 69"/>
              <p:cNvSpPr txBox="1">
                <a:spLocks noChangeArrowheads="1"/>
              </p:cNvSpPr>
              <p:nvPr/>
            </p:nvSpPr>
            <p:spPr bwMode="auto">
              <a:xfrm>
                <a:off x="998" y="9526"/>
                <a:ext cx="993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2pPr>
                <a:lvl3pPr marL="11430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3pPr>
                <a:lvl4pPr marL="16002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4pPr>
                <a:lvl5pPr marL="2057400" indent="-228600" defTabSz="2609850" eaLnBrk="0" hangingPunct="0"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5pPr>
                <a:lvl6pPr marL="25146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6pPr>
                <a:lvl7pPr marL="29718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7pPr>
                <a:lvl8pPr marL="34290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8pPr>
                <a:lvl9pPr marL="3886200" indent="-228600" defTabSz="26098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i="1">
                    <a:solidFill>
                      <a:schemeClr val="bg1"/>
                    </a:solidFill>
                    <a:latin typeface="Myriad Web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GB" sz="1600"/>
                  <a:t>proximity</a:t>
                </a:r>
              </a:p>
            </p:txBody>
          </p:sp>
        </p:grpSp>
      </p:grpSp>
      <p:sp>
        <p:nvSpPr>
          <p:cNvPr id="48133" name="Rectangle 70"/>
          <p:cNvSpPr>
            <a:spLocks noChangeArrowheads="1"/>
          </p:cNvSpPr>
          <p:nvPr/>
        </p:nvSpPr>
        <p:spPr bwMode="auto">
          <a:xfrm>
            <a:off x="468313" y="2060575"/>
            <a:ext cx="3382962" cy="23764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  <a:ea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200" b="0" i="1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Myriad Web" charset="0"/>
            <a:ea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25317</TotalTime>
  <Words>3096</Words>
  <Application>Microsoft Macintosh PowerPoint</Application>
  <PresentationFormat>On-screen Show (4:3)</PresentationFormat>
  <Paragraphs>392</Paragraphs>
  <Slides>38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Default Design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 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 theory of mind</dc:title>
  <dc:subject/>
  <dc:creator>steve</dc:creator>
  <cp:keywords/>
  <dc:description/>
  <cp:lastModifiedBy>stev e</cp:lastModifiedBy>
  <cp:revision>884</cp:revision>
  <cp:lastPrinted>2011-10-12T10:09:03Z</cp:lastPrinted>
  <dcterms:created xsi:type="dcterms:W3CDTF">2010-11-18T13:50:24Z</dcterms:created>
  <dcterms:modified xsi:type="dcterms:W3CDTF">2011-10-12T13:29:02Z</dcterms:modified>
  <cp:category/>
</cp:coreProperties>
</file>